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63" r:id="rId6"/>
    <p:sldId id="264" r:id="rId7"/>
    <p:sldId id="281" r:id="rId8"/>
    <p:sldId id="265" r:id="rId9"/>
    <p:sldId id="266" r:id="rId10"/>
    <p:sldId id="270" r:id="rId11"/>
    <p:sldId id="293" r:id="rId12"/>
    <p:sldId id="282" r:id="rId13"/>
    <p:sldId id="283" r:id="rId14"/>
    <p:sldId id="284" r:id="rId15"/>
    <p:sldId id="285" r:id="rId16"/>
    <p:sldId id="294" r:id="rId17"/>
    <p:sldId id="286" r:id="rId18"/>
    <p:sldId id="295" r:id="rId19"/>
    <p:sldId id="287" r:id="rId20"/>
    <p:sldId id="291" r:id="rId21"/>
    <p:sldId id="280" r:id="rId2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0000"/>
    <a:srgbClr val="DB9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5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8F720-BEB6-4A14-9222-BDBDAE364B3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8A50B-B463-4EE6-8B6E-E2B8F716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41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7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81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489727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ea typeface="宋体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15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36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78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03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07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38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62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26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12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F120B-7DD9-4457-98C6-121F9CDECED2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47723-9DD8-406A-854D-6407F77C4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311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12C166-81B9-4C6B-9A63-6AAD4DAC8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31" y="-326951"/>
            <a:ext cx="7750618" cy="5143500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74244A-986B-4726-BEEC-2D592F55C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31" y="1249680"/>
            <a:ext cx="4821688" cy="11391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B947392-50F4-4471-98AD-71D2D0C90289}"/>
              </a:ext>
            </a:extLst>
          </p:cNvPr>
          <p:cNvSpPr txBox="1"/>
          <p:nvPr/>
        </p:nvSpPr>
        <p:spPr>
          <a:xfrm>
            <a:off x="233382" y="2003204"/>
            <a:ext cx="61017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一个帮助音乐初学者</a:t>
            </a:r>
            <a:endParaRPr lang="en-US" altLang="zh-CN" sz="3200" dirty="0"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  <a:p>
            <a:r>
              <a:rPr lang="zh-CN" altLang="en-US" sz="3200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学习音乐的</a:t>
            </a:r>
            <a:r>
              <a:rPr lang="en-US" altLang="zh-CN" sz="3200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AI</a:t>
            </a:r>
            <a:r>
              <a:rPr lang="zh-CN" altLang="en-US" sz="3200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助手</a:t>
            </a:r>
            <a:endParaRPr lang="en-US" altLang="zh-CN" sz="3200" dirty="0"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  <a:p>
            <a:endParaRPr lang="en-US" altLang="zh-CN" sz="3200" dirty="0"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  <a:p>
            <a:r>
              <a:rPr lang="en-US" altLang="zh-CN" sz="3200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16</a:t>
            </a:r>
            <a:r>
              <a:rPr lang="zh-CN" altLang="en-US" sz="3200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组</a:t>
            </a:r>
            <a:endParaRPr lang="en-US" altLang="zh-CN" sz="3200" dirty="0"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  <a:p>
            <a:r>
              <a:rPr lang="zh-CN" altLang="en-US" sz="3200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组员：冯韵菱 张靖鸿 许宏涛</a:t>
            </a:r>
          </a:p>
        </p:txBody>
      </p:sp>
    </p:spTree>
    <p:extLst>
      <p:ext uri="{BB962C8B-B14F-4D97-AF65-F5344CB8AC3E}">
        <p14:creationId xmlns:p14="http://schemas.microsoft.com/office/powerpoint/2010/main" val="3150063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514488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2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）单音识别</a:t>
            </a:r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-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基于机器学习</a:t>
            </a:r>
          </a:p>
        </p:txBody>
      </p:sp>
      <p:sp>
        <p:nvSpPr>
          <p:cNvPr id="17" name="自由: 形状 22"/>
          <p:cNvSpPr/>
          <p:nvPr/>
        </p:nvSpPr>
        <p:spPr>
          <a:xfrm>
            <a:off x="696236" y="1088932"/>
            <a:ext cx="129822" cy="3147391"/>
          </a:xfrm>
          <a:custGeom>
            <a:avLst/>
            <a:gdLst>
              <a:gd name="connsiteX0" fmla="*/ 86780 w 279400"/>
              <a:gd name="connsiteY0" fmla="*/ 0 h 2413000"/>
              <a:gd name="connsiteX1" fmla="*/ 279400 w 279400"/>
              <a:gd name="connsiteY1" fmla="*/ 0 h 2413000"/>
              <a:gd name="connsiteX2" fmla="*/ 279400 w 279400"/>
              <a:gd name="connsiteY2" fmla="*/ 2413000 h 2413000"/>
              <a:gd name="connsiteX3" fmla="*/ 86779 w 279400"/>
              <a:gd name="connsiteY3" fmla="*/ 2413000 h 2413000"/>
              <a:gd name="connsiteX4" fmla="*/ 43389 w 279400"/>
              <a:gd name="connsiteY4" fmla="*/ 2369610 h 2413000"/>
              <a:gd name="connsiteX5" fmla="*/ 43390 w 279400"/>
              <a:gd name="connsiteY5" fmla="*/ 1249890 h 2413000"/>
              <a:gd name="connsiteX6" fmla="*/ 0 w 279400"/>
              <a:gd name="connsiteY6" fmla="*/ 1206500 h 2413000"/>
              <a:gd name="connsiteX7" fmla="*/ 43390 w 279400"/>
              <a:gd name="connsiteY7" fmla="*/ 1163110 h 2413000"/>
              <a:gd name="connsiteX8" fmla="*/ 43390 w 279400"/>
              <a:gd name="connsiteY8" fmla="*/ 43390 h 2413000"/>
              <a:gd name="connsiteX9" fmla="*/ 86780 w 279400"/>
              <a:gd name="connsiteY9" fmla="*/ 0 h 2413000"/>
              <a:gd name="connsiteX0-1" fmla="*/ 279400 w 370840"/>
              <a:gd name="connsiteY0-2" fmla="*/ 0 h 2413000"/>
              <a:gd name="connsiteX1-3" fmla="*/ 279400 w 370840"/>
              <a:gd name="connsiteY1-4" fmla="*/ 2413000 h 2413000"/>
              <a:gd name="connsiteX2-5" fmla="*/ 86779 w 370840"/>
              <a:gd name="connsiteY2-6" fmla="*/ 2413000 h 2413000"/>
              <a:gd name="connsiteX3-7" fmla="*/ 43389 w 370840"/>
              <a:gd name="connsiteY3-8" fmla="*/ 2369610 h 2413000"/>
              <a:gd name="connsiteX4-9" fmla="*/ 43390 w 370840"/>
              <a:gd name="connsiteY4-10" fmla="*/ 1249890 h 2413000"/>
              <a:gd name="connsiteX5-11" fmla="*/ 0 w 370840"/>
              <a:gd name="connsiteY5-12" fmla="*/ 1206500 h 2413000"/>
              <a:gd name="connsiteX6-13" fmla="*/ 43390 w 370840"/>
              <a:gd name="connsiteY6-14" fmla="*/ 1163110 h 2413000"/>
              <a:gd name="connsiteX7-15" fmla="*/ 43390 w 370840"/>
              <a:gd name="connsiteY7-16" fmla="*/ 43390 h 2413000"/>
              <a:gd name="connsiteX8-17" fmla="*/ 86780 w 370840"/>
              <a:gd name="connsiteY8-18" fmla="*/ 0 h 2413000"/>
              <a:gd name="connsiteX9-19" fmla="*/ 370840 w 370840"/>
              <a:gd name="connsiteY9-20" fmla="*/ 91440 h 2413000"/>
              <a:gd name="connsiteX0-21" fmla="*/ 279400 w 279400"/>
              <a:gd name="connsiteY0-22" fmla="*/ 0 h 2413000"/>
              <a:gd name="connsiteX1-23" fmla="*/ 279400 w 279400"/>
              <a:gd name="connsiteY1-24" fmla="*/ 2413000 h 2413000"/>
              <a:gd name="connsiteX2-25" fmla="*/ 86779 w 279400"/>
              <a:gd name="connsiteY2-26" fmla="*/ 2413000 h 2413000"/>
              <a:gd name="connsiteX3-27" fmla="*/ 43389 w 279400"/>
              <a:gd name="connsiteY3-28" fmla="*/ 2369610 h 2413000"/>
              <a:gd name="connsiteX4-29" fmla="*/ 43390 w 279400"/>
              <a:gd name="connsiteY4-30" fmla="*/ 1249890 h 2413000"/>
              <a:gd name="connsiteX5-31" fmla="*/ 0 w 279400"/>
              <a:gd name="connsiteY5-32" fmla="*/ 1206500 h 2413000"/>
              <a:gd name="connsiteX6-33" fmla="*/ 43390 w 279400"/>
              <a:gd name="connsiteY6-34" fmla="*/ 1163110 h 2413000"/>
              <a:gd name="connsiteX7-35" fmla="*/ 43390 w 279400"/>
              <a:gd name="connsiteY7-36" fmla="*/ 43390 h 2413000"/>
              <a:gd name="connsiteX8-37" fmla="*/ 86780 w 279400"/>
              <a:gd name="connsiteY8-38" fmla="*/ 0 h 2413000"/>
              <a:gd name="connsiteX0-39" fmla="*/ 279400 w 279400"/>
              <a:gd name="connsiteY0-40" fmla="*/ 2413000 h 2413000"/>
              <a:gd name="connsiteX1-41" fmla="*/ 86779 w 279400"/>
              <a:gd name="connsiteY1-42" fmla="*/ 2413000 h 2413000"/>
              <a:gd name="connsiteX2-43" fmla="*/ 43389 w 279400"/>
              <a:gd name="connsiteY2-44" fmla="*/ 2369610 h 2413000"/>
              <a:gd name="connsiteX3-45" fmla="*/ 43390 w 279400"/>
              <a:gd name="connsiteY3-46" fmla="*/ 1249890 h 2413000"/>
              <a:gd name="connsiteX4-47" fmla="*/ 0 w 279400"/>
              <a:gd name="connsiteY4-48" fmla="*/ 1206500 h 2413000"/>
              <a:gd name="connsiteX5-49" fmla="*/ 43390 w 279400"/>
              <a:gd name="connsiteY5-50" fmla="*/ 1163110 h 2413000"/>
              <a:gd name="connsiteX6-51" fmla="*/ 43390 w 279400"/>
              <a:gd name="connsiteY6-52" fmla="*/ 43390 h 2413000"/>
              <a:gd name="connsiteX7-53" fmla="*/ 86780 w 279400"/>
              <a:gd name="connsiteY7-54" fmla="*/ 0 h 2413000"/>
              <a:gd name="connsiteX0-55" fmla="*/ 86779 w 86780"/>
              <a:gd name="connsiteY0-56" fmla="*/ 2413000 h 2413000"/>
              <a:gd name="connsiteX1-57" fmla="*/ 43389 w 86780"/>
              <a:gd name="connsiteY1-58" fmla="*/ 2369610 h 2413000"/>
              <a:gd name="connsiteX2-59" fmla="*/ 43390 w 86780"/>
              <a:gd name="connsiteY2-60" fmla="*/ 1249890 h 2413000"/>
              <a:gd name="connsiteX3-61" fmla="*/ 0 w 86780"/>
              <a:gd name="connsiteY3-62" fmla="*/ 1206500 h 2413000"/>
              <a:gd name="connsiteX4-63" fmla="*/ 43390 w 86780"/>
              <a:gd name="connsiteY4-64" fmla="*/ 1163110 h 2413000"/>
              <a:gd name="connsiteX5-65" fmla="*/ 43390 w 86780"/>
              <a:gd name="connsiteY5-66" fmla="*/ 43390 h 2413000"/>
              <a:gd name="connsiteX6-67" fmla="*/ 86780 w 86780"/>
              <a:gd name="connsiteY6-68" fmla="*/ 0 h 2413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86780" h="2413000">
                <a:moveTo>
                  <a:pt x="86779" y="2413000"/>
                </a:moveTo>
                <a:cubicBezTo>
                  <a:pt x="62815" y="2413000"/>
                  <a:pt x="43389" y="2393574"/>
                  <a:pt x="43389" y="2369610"/>
                </a:cubicBezTo>
                <a:cubicBezTo>
                  <a:pt x="43389" y="1996370"/>
                  <a:pt x="43390" y="1623130"/>
                  <a:pt x="43390" y="1249890"/>
                </a:cubicBezTo>
                <a:cubicBezTo>
                  <a:pt x="43390" y="1225926"/>
                  <a:pt x="23964" y="1206500"/>
                  <a:pt x="0" y="1206500"/>
                </a:cubicBezTo>
                <a:cubicBezTo>
                  <a:pt x="23964" y="1206500"/>
                  <a:pt x="43390" y="1187074"/>
                  <a:pt x="43390" y="1163110"/>
                </a:cubicBezTo>
                <a:lnTo>
                  <a:pt x="43390" y="43390"/>
                </a:lnTo>
                <a:cubicBezTo>
                  <a:pt x="43390" y="19426"/>
                  <a:pt x="62816" y="0"/>
                  <a:pt x="86780" y="0"/>
                </a:cubicBezTo>
              </a:path>
            </a:pathLst>
          </a:custGeom>
          <a:ln w="127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C85BD12-0271-4478-897D-EA1A93E4F1FF}"/>
              </a:ext>
            </a:extLst>
          </p:cNvPr>
          <p:cNvGrpSpPr/>
          <p:nvPr/>
        </p:nvGrpSpPr>
        <p:grpSpPr>
          <a:xfrm>
            <a:off x="826056" y="654525"/>
            <a:ext cx="7190184" cy="1225241"/>
            <a:chOff x="826056" y="654525"/>
            <a:chExt cx="7190184" cy="122524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E6E1270-9A78-4795-A17D-62156306FFA5}"/>
                </a:ext>
              </a:extLst>
            </p:cNvPr>
            <p:cNvGrpSpPr/>
            <p:nvPr/>
          </p:nvGrpSpPr>
          <p:grpSpPr>
            <a:xfrm>
              <a:off x="826056" y="817937"/>
              <a:ext cx="6813231" cy="1061829"/>
              <a:chOff x="826058" y="724915"/>
              <a:chExt cx="6813231" cy="1061829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E143263-E0AB-417E-9857-257F1868D726}"/>
                  </a:ext>
                </a:extLst>
              </p:cNvPr>
              <p:cNvSpPr txBox="1"/>
              <p:nvPr/>
            </p:nvSpPr>
            <p:spPr>
              <a:xfrm>
                <a:off x="826058" y="724915"/>
                <a:ext cx="6813231" cy="10618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defRPr/>
                </a:pP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01 · 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模型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1</a:t>
                </a:r>
              </a:p>
              <a:p>
                <a:pPr>
                  <a:defRPr/>
                </a:pP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模型：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LSTM+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回归</a:t>
                </a:r>
                <a:endParaRPr lang="en-US" altLang="zh-CN" sz="2100" b="1" kern="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行书_CNKI" panose="02000500000000000000" pitchFamily="2" charset="-122"/>
                  <a:ea typeface="华光行书_CNKI" panose="02000500000000000000" pitchFamily="2" charset="-122"/>
                </a:endParaRPr>
              </a:p>
              <a:p>
                <a:pPr>
                  <a:defRPr/>
                </a:pP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训练样本：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[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样本，时间，幅度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] 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标签：频率</a:t>
                </a:r>
                <a:endParaRPr lang="en-US" altLang="zh-CN" sz="2100" b="1" kern="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行书_CNKI" panose="02000500000000000000" pitchFamily="2" charset="-122"/>
                  <a:ea typeface="华光行书_CNKI" panose="02000500000000000000" pitchFamily="2" charset="-122"/>
                </a:endParaRPr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06E0557-FDDB-4E7E-B777-75F2855D0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550" y="1656646"/>
                <a:ext cx="632144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ECA51E2C-82F7-4F8D-B290-78DC96143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550" y="1349322"/>
                <a:ext cx="632144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AC39CBC-4718-4492-8077-3D52DBFA5275}"/>
                </a:ext>
              </a:extLst>
            </p:cNvPr>
            <p:cNvSpPr/>
            <p:nvPr/>
          </p:nvSpPr>
          <p:spPr>
            <a:xfrm>
              <a:off x="4260532" y="654525"/>
              <a:ext cx="3755708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4400" dirty="0">
                  <a:ln w="0"/>
                  <a:solidFill>
                    <a:schemeClr val="accent1"/>
                  </a:solidFill>
                  <a:latin typeface="华光行书_CNKI" panose="02000500000000000000" pitchFamily="2" charset="-122"/>
                  <a:ea typeface="华光行书_CNKI" panose="02000500000000000000" pitchFamily="2" charset="-122"/>
                </a:rPr>
                <a:t>2407,14.9%</a:t>
              </a:r>
              <a:endParaRPr lang="zh-CN" altLang="en-US" sz="4400" b="0" cap="none" spc="0" dirty="0">
                <a:ln w="0"/>
                <a:solidFill>
                  <a:schemeClr val="accent1"/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FF2A6B7-C1C6-462F-B18D-71D09008D5E3}"/>
              </a:ext>
            </a:extLst>
          </p:cNvPr>
          <p:cNvGrpSpPr/>
          <p:nvPr/>
        </p:nvGrpSpPr>
        <p:grpSpPr>
          <a:xfrm>
            <a:off x="826057" y="1805861"/>
            <a:ext cx="7308160" cy="1249657"/>
            <a:chOff x="826057" y="1805861"/>
            <a:chExt cx="7308160" cy="124965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7B78BF7-75BC-425E-971E-21A8CF95BEE9}"/>
                </a:ext>
              </a:extLst>
            </p:cNvPr>
            <p:cNvGrpSpPr/>
            <p:nvPr/>
          </p:nvGrpSpPr>
          <p:grpSpPr>
            <a:xfrm>
              <a:off x="826057" y="1993689"/>
              <a:ext cx="6813231" cy="1061829"/>
              <a:chOff x="913764" y="2048008"/>
              <a:chExt cx="6813231" cy="1061829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AAAF579-0740-42BD-AB6A-57E0E9F96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894" y="2652286"/>
                <a:ext cx="632144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18553F3-7520-4CA2-88D5-B5796772427A}"/>
                  </a:ext>
                </a:extLst>
              </p:cNvPr>
              <p:cNvSpPr txBox="1"/>
              <p:nvPr/>
            </p:nvSpPr>
            <p:spPr>
              <a:xfrm>
                <a:off x="913764" y="2048008"/>
                <a:ext cx="6813231" cy="10618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defRPr/>
                </a:pP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02 · 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模型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2</a:t>
                </a:r>
              </a:p>
              <a:p>
                <a:pPr>
                  <a:defRPr/>
                </a:pP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模型：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CNN+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回归</a:t>
                </a:r>
                <a:endParaRPr lang="en-US" altLang="zh-CN" sz="2100" b="1" kern="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行书_CNKI" panose="02000500000000000000" pitchFamily="2" charset="-122"/>
                  <a:ea typeface="华光行书_CNKI" panose="02000500000000000000" pitchFamily="2" charset="-122"/>
                </a:endParaRPr>
              </a:p>
              <a:p>
                <a:pPr>
                  <a:defRPr/>
                </a:pP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训练样本：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[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样本，特征峰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] 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标签：频率</a:t>
                </a:r>
                <a:endParaRPr lang="en-US" altLang="zh-CN" sz="2100" b="1" kern="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行书_CNKI" panose="02000500000000000000" pitchFamily="2" charset="-122"/>
                  <a:ea typeface="华光行书_CNKI" panose="02000500000000000000" pitchFamily="2" charset="-122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AF8DDA1E-C4D1-43EB-8D84-31D2C9E45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940" y="2995913"/>
                <a:ext cx="632144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B7BBA8F-9978-4CE4-A0A0-DDE0E6DD6334}"/>
                </a:ext>
              </a:extLst>
            </p:cNvPr>
            <p:cNvSpPr/>
            <p:nvPr/>
          </p:nvSpPr>
          <p:spPr>
            <a:xfrm>
              <a:off x="4046911" y="1805861"/>
              <a:ext cx="4087306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4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光行书_CNKI" panose="02000500000000000000" pitchFamily="2" charset="-122"/>
                  <a:ea typeface="华光行书_CNKI" panose="02000500000000000000" pitchFamily="2" charset="-122"/>
                </a:rPr>
                <a:t>2407,57.4</a:t>
              </a:r>
              <a:r>
                <a:rPr lang="en-US" altLang="zh-CN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光行书_CNKI" panose="02000500000000000000" pitchFamily="2" charset="-122"/>
                  <a:ea typeface="华光行书_CNKI" panose="02000500000000000000" pitchFamily="2" charset="-122"/>
                </a:rPr>
                <a:t>%</a:t>
              </a:r>
              <a:endPara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光行书_CNKI" panose="02000500000000000000" pitchFamily="2" charset="-122"/>
                <a:ea typeface="华光行书_CNKI" panose="02000500000000000000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8B28FF-06FC-4035-AF5D-077BADB5E30A}"/>
              </a:ext>
            </a:extLst>
          </p:cNvPr>
          <p:cNvGrpSpPr/>
          <p:nvPr/>
        </p:nvGrpSpPr>
        <p:grpSpPr>
          <a:xfrm>
            <a:off x="826057" y="3090438"/>
            <a:ext cx="7888527" cy="1848943"/>
            <a:chOff x="826057" y="3090438"/>
            <a:chExt cx="7888527" cy="184894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1E07600-1C8B-4785-9ABA-76076C097F8A}"/>
                </a:ext>
              </a:extLst>
            </p:cNvPr>
            <p:cNvGrpSpPr/>
            <p:nvPr/>
          </p:nvGrpSpPr>
          <p:grpSpPr>
            <a:xfrm>
              <a:off x="826057" y="3231221"/>
              <a:ext cx="7888527" cy="1708160"/>
              <a:chOff x="826057" y="3548110"/>
              <a:chExt cx="7888527" cy="1708160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4A0CFBE-6747-4FBA-BCCB-F41265A9B622}"/>
                  </a:ext>
                </a:extLst>
              </p:cNvPr>
              <p:cNvSpPr txBox="1"/>
              <p:nvPr/>
            </p:nvSpPr>
            <p:spPr>
              <a:xfrm>
                <a:off x="826057" y="3548110"/>
                <a:ext cx="7888527" cy="17081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defRPr/>
                </a:pP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03 · 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模型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3</a:t>
                </a:r>
              </a:p>
              <a:p>
                <a:pPr>
                  <a:defRPr/>
                </a:pP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模型：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CNN+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分类</a:t>
                </a:r>
                <a:endParaRPr lang="en-US" altLang="zh-CN" sz="2100" b="1" kern="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行书_CNKI" panose="02000500000000000000" pitchFamily="2" charset="-122"/>
                  <a:ea typeface="华光行书_CNKI" panose="02000500000000000000" pitchFamily="2" charset="-122"/>
                </a:endParaRPr>
              </a:p>
              <a:p>
                <a:pPr>
                  <a:defRPr/>
                </a:pP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训练样本：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[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样本，傅里叶变换后的序列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] 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标签：</a:t>
                </a:r>
                <a:r>
                  <a:rPr lang="en-US" altLang="zh-CN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45</a:t>
                </a:r>
                <a:r>
                  <a:rPr lang="zh-CN" altLang="en-US" sz="2100" b="1" kern="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光行书_CNKI" panose="02000500000000000000" pitchFamily="2" charset="-122"/>
                    <a:ea typeface="华光行书_CNKI" panose="02000500000000000000" pitchFamily="2" charset="-122"/>
                  </a:rPr>
                  <a:t>种音高</a:t>
                </a:r>
                <a:endParaRPr lang="en-US" altLang="zh-CN" sz="2100" b="1" kern="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行书_CNKI" panose="02000500000000000000" pitchFamily="2" charset="-122"/>
                  <a:ea typeface="华光行书_CNKI" panose="02000500000000000000" pitchFamily="2" charset="-122"/>
                </a:endParaRPr>
              </a:p>
              <a:p>
                <a:pPr>
                  <a:defRPr/>
                </a:pPr>
                <a:endParaRPr lang="en-US" altLang="zh-CN" sz="2100" b="1" kern="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行书_CNKI" panose="02000500000000000000" pitchFamily="2" charset="-122"/>
                  <a:ea typeface="华光行书_CNKI" panose="02000500000000000000" pitchFamily="2" charset="-122"/>
                </a:endParaRPr>
              </a:p>
              <a:p>
                <a:pPr>
                  <a:defRPr/>
                </a:pPr>
                <a:endParaRPr lang="zh-CN" altLang="en-US" sz="2100" b="1" kern="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行书_CNKI" panose="02000500000000000000" pitchFamily="2" charset="-122"/>
                  <a:ea typeface="华光行书_CNKI" panose="02000500000000000000" pitchFamily="2" charset="-122"/>
                </a:endParaRPr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F7AE32A-73F1-4791-918A-BB17E12AD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707" y="4575218"/>
                <a:ext cx="632144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8016ED20-C7A1-467F-9CED-70FF04BA9E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707" y="4244370"/>
                <a:ext cx="632144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0BCE0B9-FFC1-48AD-83A0-9981C6A5FB2D}"/>
                </a:ext>
              </a:extLst>
            </p:cNvPr>
            <p:cNvSpPr/>
            <p:nvPr/>
          </p:nvSpPr>
          <p:spPr>
            <a:xfrm>
              <a:off x="3799447" y="3090438"/>
              <a:ext cx="4087306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4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光行书_CNKI" panose="02000500000000000000" pitchFamily="2" charset="-122"/>
                  <a:ea typeface="华光行书_CNKI" panose="02000500000000000000" pitchFamily="2" charset="-122"/>
                </a:rPr>
                <a:t>2407,94%</a:t>
              </a:r>
              <a:endParaRPr lang="zh-CN" alt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光行书_CNKI" panose="02000500000000000000" pitchFamily="2" charset="-122"/>
                <a:ea typeface="华光行书_CNKI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5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3145534" y="237030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8" y="234616"/>
            <a:ext cx="3852673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  <a:p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2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）单音识别</a:t>
            </a:r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-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基于深度学习</a:t>
            </a:r>
          </a:p>
          <a:p>
            <a:endParaRPr lang="zh-CN" altLang="en-US" dirty="0"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E81ABB-F583-4ED2-93DB-AB937F0B61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7" y="1714904"/>
            <a:ext cx="2511484" cy="225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F27FB3-1EAA-4E08-8A09-AB9824A551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02" y="1689780"/>
            <a:ext cx="2455565" cy="225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2AD68C-DB30-47D8-BE01-FE085CC992E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589" y="1714903"/>
            <a:ext cx="2560749" cy="22345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40AD612-B81E-4612-A049-AA1C2F0A4D74}"/>
              </a:ext>
            </a:extLst>
          </p:cNvPr>
          <p:cNvSpPr/>
          <p:nvPr/>
        </p:nvSpPr>
        <p:spPr>
          <a:xfrm>
            <a:off x="3240908" y="715944"/>
            <a:ext cx="27719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光行书_CNKI" panose="02000500000000000000" pitchFamily="2" charset="-122"/>
                <a:ea typeface="华光行书_CNKI" panose="02000500000000000000" pitchFamily="2" charset="-122"/>
              </a:rPr>
              <a:t>94%-97.2%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17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352800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3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）和弦识别</a:t>
            </a:r>
          </a:p>
        </p:txBody>
      </p:sp>
      <p:cxnSp>
        <p:nvCxnSpPr>
          <p:cNvPr id="12" name="Straight Connector 12"/>
          <p:cNvCxnSpPr/>
          <p:nvPr/>
        </p:nvCxnSpPr>
        <p:spPr>
          <a:xfrm>
            <a:off x="849350" y="1030069"/>
            <a:ext cx="0" cy="326999"/>
          </a:xfrm>
          <a:prstGeom prst="line">
            <a:avLst/>
          </a:prstGeom>
          <a:ln w="2540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1"/>
          <p:cNvCxnSpPr/>
          <p:nvPr/>
        </p:nvCxnSpPr>
        <p:spPr>
          <a:xfrm>
            <a:off x="3253332" y="1030069"/>
            <a:ext cx="0" cy="326999"/>
          </a:xfrm>
          <a:prstGeom prst="line">
            <a:avLst/>
          </a:prstGeom>
          <a:ln w="2540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8889DF6-80BE-4513-BCD2-054E27B97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854355"/>
            <a:ext cx="7429500" cy="32575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A398023-7A0C-4E95-A615-C1FDF34A1638}"/>
              </a:ext>
            </a:extLst>
          </p:cNvPr>
          <p:cNvSpPr/>
          <p:nvPr/>
        </p:nvSpPr>
        <p:spPr>
          <a:xfrm>
            <a:off x="1221932" y="3132218"/>
            <a:ext cx="25955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latin typeface="华光行书_CNKI" panose="02000500000000000000" pitchFamily="2" charset="-122"/>
                <a:ea typeface="华光行书_CNKI" panose="02000500000000000000" pitchFamily="2" charset="-122"/>
              </a:rPr>
              <a:t>10000</a:t>
            </a:r>
            <a:r>
              <a:rPr lang="en-US" altLang="zh-CN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latin typeface="华光行书_CNKI" panose="02000500000000000000" pitchFamily="2" charset="-122"/>
                <a:ea typeface="华光行书_CNKI" panose="02000500000000000000" pitchFamily="2" charset="-122"/>
              </a:rPr>
              <a:t>,</a:t>
            </a:r>
            <a:r>
              <a:rPr lang="en-US" altLang="zh-CN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latin typeface="华光行书_CNKI" panose="02000500000000000000" pitchFamily="2" charset="-122"/>
                <a:ea typeface="华光行书_CNKI" panose="02000500000000000000" pitchFamily="2" charset="-122"/>
              </a:rPr>
              <a:t>80%</a:t>
            </a:r>
            <a:endParaRPr lang="zh-CN" alt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8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352800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4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）错误分类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650661" y="754933"/>
            <a:ext cx="3606461" cy="40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样本图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7F60FF-DA11-45AA-A7B5-A118D376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8" y="1016073"/>
            <a:ext cx="4436624" cy="33681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F23D57-CD78-491C-8510-7B34CAD76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35" y="700553"/>
            <a:ext cx="2242943" cy="3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352800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5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）</a:t>
            </a:r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AI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谱曲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E9C929-217F-41D8-9722-6BC29673E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417" y="754933"/>
            <a:ext cx="5758774" cy="30730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950E51-70CB-4706-868D-D9E8A7B03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1" y="3960606"/>
            <a:ext cx="7306695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352800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6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）前后端载体</a:t>
            </a:r>
          </a:p>
        </p:txBody>
      </p:sp>
      <p:grpSp>
        <p:nvGrpSpPr>
          <p:cNvPr id="10" name="Group 33">
            <a:extLst>
              <a:ext uri="{FF2B5EF4-FFF2-40B4-BE49-F238E27FC236}">
                <a16:creationId xmlns:a16="http://schemas.microsoft.com/office/drawing/2014/main" id="{08860D18-34FA-4956-B3A0-35563EE8F898}"/>
              </a:ext>
            </a:extLst>
          </p:cNvPr>
          <p:cNvGrpSpPr/>
          <p:nvPr/>
        </p:nvGrpSpPr>
        <p:grpSpPr>
          <a:xfrm>
            <a:off x="4329355" y="2378722"/>
            <a:ext cx="386055" cy="386055"/>
            <a:chOff x="7009240" y="2398883"/>
            <a:chExt cx="522112" cy="522112"/>
          </a:xfrm>
        </p:grpSpPr>
        <p:sp>
          <p:nvSpPr>
            <p:cNvPr id="11" name="Oval 34">
              <a:extLst>
                <a:ext uri="{FF2B5EF4-FFF2-40B4-BE49-F238E27FC236}">
                  <a16:creationId xmlns:a16="http://schemas.microsoft.com/office/drawing/2014/main" id="{B9E380C4-40DD-4348-9202-B9D882EA97BF}"/>
                </a:ext>
              </a:extLst>
            </p:cNvPr>
            <p:cNvSpPr/>
            <p:nvPr/>
          </p:nvSpPr>
          <p:spPr>
            <a:xfrm>
              <a:off x="7009240" y="2398883"/>
              <a:ext cx="522112" cy="5221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+mn-ea"/>
              </a:endParaRPr>
            </a:p>
          </p:txBody>
        </p:sp>
        <p:sp>
          <p:nvSpPr>
            <p:cNvPr id="12" name="Plus 36">
              <a:extLst>
                <a:ext uri="{FF2B5EF4-FFF2-40B4-BE49-F238E27FC236}">
                  <a16:creationId xmlns:a16="http://schemas.microsoft.com/office/drawing/2014/main" id="{82A0D3A6-3A82-41F6-8965-026BD8A12380}"/>
                </a:ext>
              </a:extLst>
            </p:cNvPr>
            <p:cNvSpPr/>
            <p:nvPr/>
          </p:nvSpPr>
          <p:spPr>
            <a:xfrm>
              <a:off x="7143295" y="2525889"/>
              <a:ext cx="252000" cy="252000"/>
            </a:xfrm>
            <a:prstGeom prst="mathPlus">
              <a:avLst/>
            </a:prstGeom>
            <a:solidFill>
              <a:srgbClr val="3C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9F453B4-B31C-4B75-BF3C-C587FFDC5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82" y="2001122"/>
            <a:ext cx="2885349" cy="11293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F6A5B4-22AF-4605-8A52-3295E83A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86" y="722897"/>
            <a:ext cx="2067583" cy="36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6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352800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7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）创新点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988B4C-50EA-4D42-83EA-EE877F3D0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2" y="1083417"/>
            <a:ext cx="339657" cy="3396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C1F055-8276-4FB6-B425-A4BEA611A5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80" y="1083418"/>
            <a:ext cx="339657" cy="3396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187801-D979-4714-AD54-92AD61D1B7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49" y="1083417"/>
            <a:ext cx="339657" cy="3396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A02531-8A29-4B36-BD47-CE8A1B14D139}"/>
              </a:ext>
            </a:extLst>
          </p:cNvPr>
          <p:cNvSpPr txBox="1"/>
          <p:nvPr/>
        </p:nvSpPr>
        <p:spPr>
          <a:xfrm>
            <a:off x="902240" y="2021464"/>
            <a:ext cx="190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 结合深度学习网络</a:t>
            </a:r>
            <a:endParaRPr lang="zh-CN" altLang="en-US" sz="1800" dirty="0"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8E06C6-85F7-45D5-B51E-F6A569FE7FF6}"/>
              </a:ext>
            </a:extLst>
          </p:cNvPr>
          <p:cNvSpPr txBox="1"/>
          <p:nvPr/>
        </p:nvSpPr>
        <p:spPr>
          <a:xfrm>
            <a:off x="3004633" y="2021464"/>
            <a:ext cx="2642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 错误类型识别</a:t>
            </a:r>
            <a:endParaRPr lang="zh-CN" altLang="en-US" sz="1800" dirty="0"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6D6C0F-8CB1-43CA-9C3E-3FA891D8BDAD}"/>
              </a:ext>
            </a:extLst>
          </p:cNvPr>
          <p:cNvSpPr txBox="1"/>
          <p:nvPr/>
        </p:nvSpPr>
        <p:spPr>
          <a:xfrm>
            <a:off x="6018102" y="2083020"/>
            <a:ext cx="2642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写曲</a:t>
            </a:r>
            <a:endParaRPr lang="en-US" altLang="zh-CN" sz="2000" dirty="0">
              <a:effectLst/>
              <a:latin typeface="华光行书_CNKI" panose="02000500000000000000" pitchFamily="2" charset="-122"/>
              <a:ea typeface="华光行书_CNKI" panose="020005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4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E808695-F4BB-47DA-9219-74078D13BF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669" y="1913516"/>
            <a:ext cx="1569669" cy="1041671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5" name="图文框 4"/>
          <p:cNvSpPr/>
          <p:nvPr/>
        </p:nvSpPr>
        <p:spPr>
          <a:xfrm>
            <a:off x="1795111" y="1928994"/>
            <a:ext cx="5553777" cy="1041671"/>
          </a:xfrm>
          <a:prstGeom prst="frame">
            <a:avLst>
              <a:gd name="adj1" fmla="val 6559"/>
            </a:avLst>
          </a:prstGeom>
          <a:solidFill>
            <a:srgbClr val="DB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944E1A-907B-4339-B0E9-37478161D316}"/>
              </a:ext>
            </a:extLst>
          </p:cNvPr>
          <p:cNvSpPr txBox="1"/>
          <p:nvPr/>
        </p:nvSpPr>
        <p:spPr>
          <a:xfrm>
            <a:off x="3337559" y="2203520"/>
            <a:ext cx="32918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4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03 · </a:t>
            </a:r>
            <a:r>
              <a:rPr lang="zh-CN" altLang="en-US" sz="24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项目演示</a:t>
            </a:r>
          </a:p>
        </p:txBody>
      </p:sp>
    </p:spTree>
    <p:extLst>
      <p:ext uri="{BB962C8B-B14F-4D97-AF65-F5344CB8AC3E}">
        <p14:creationId xmlns:p14="http://schemas.microsoft.com/office/powerpoint/2010/main" val="33565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536082" y="2384805"/>
            <a:ext cx="2317251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项目展示</a:t>
            </a:r>
          </a:p>
        </p:txBody>
      </p:sp>
      <p:pic>
        <p:nvPicPr>
          <p:cNvPr id="10" name="Quik_2020-12-14_19-19-10">
            <a:hlinkClick r:id="" action="ppaction://media"/>
            <a:extLst>
              <a:ext uri="{FF2B5EF4-FFF2-40B4-BE49-F238E27FC236}">
                <a16:creationId xmlns:a16="http://schemas.microsoft.com/office/drawing/2014/main" id="{FD8FB896-5B3A-4925-9AED-688342A9F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4124" y="115322"/>
            <a:ext cx="2764239" cy="491285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698ACF0-30CE-49B0-8CD0-7B4D4EB39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434" y="718613"/>
            <a:ext cx="2131483" cy="38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E808695-F4BB-47DA-9219-74078D13BF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669" y="1913516"/>
            <a:ext cx="1569669" cy="1041671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5" name="图文框 4"/>
          <p:cNvSpPr/>
          <p:nvPr/>
        </p:nvSpPr>
        <p:spPr>
          <a:xfrm>
            <a:off x="1795111" y="1928994"/>
            <a:ext cx="5553777" cy="1041671"/>
          </a:xfrm>
          <a:prstGeom prst="frame">
            <a:avLst>
              <a:gd name="adj1" fmla="val 6559"/>
            </a:avLst>
          </a:prstGeom>
          <a:solidFill>
            <a:srgbClr val="DB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944E1A-907B-4339-B0E9-37478161D316}"/>
              </a:ext>
            </a:extLst>
          </p:cNvPr>
          <p:cNvSpPr txBox="1"/>
          <p:nvPr/>
        </p:nvSpPr>
        <p:spPr>
          <a:xfrm>
            <a:off x="3337559" y="2203520"/>
            <a:ext cx="32918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4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04 · </a:t>
            </a:r>
            <a:r>
              <a:rPr lang="zh-CN" altLang="en-US" sz="24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43039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FBD9BC1-42C8-40A6-A00C-6C8413CE15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" y="449979"/>
            <a:ext cx="5445926" cy="361405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5" name="文本框 4"/>
          <p:cNvSpPr txBox="1"/>
          <p:nvPr/>
        </p:nvSpPr>
        <p:spPr>
          <a:xfrm>
            <a:off x="1783326" y="2133208"/>
            <a:ext cx="133882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rgbClr val="C00000"/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63477" y="2744915"/>
            <a:ext cx="11785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rgbClr val="C00000"/>
                </a:solidFill>
                <a:latin typeface="Alien Encounters" panose="00000400000000000000" pitchFamily="2" charset="0"/>
              </a:rPr>
              <a:t>CONTENTS</a:t>
            </a:r>
            <a:endParaRPr lang="zh-CN" altLang="en-US" sz="1500" b="1" dirty="0">
              <a:solidFill>
                <a:srgbClr val="C00000"/>
              </a:solidFill>
              <a:latin typeface="Alien Encounters" panose="00000400000000000000" pitchFamily="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5862" y="1072018"/>
            <a:ext cx="240169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01 · </a:t>
            </a:r>
            <a:r>
              <a:rPr lang="zh-CN" altLang="en-US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项目介绍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45863" y="1764788"/>
            <a:ext cx="240169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02 · </a:t>
            </a:r>
            <a:r>
              <a:rPr lang="zh-CN" altLang="en-US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项目实现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45863" y="2457568"/>
            <a:ext cx="2334293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03 · </a:t>
            </a:r>
            <a:r>
              <a:rPr lang="zh-CN" altLang="en-US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成果展示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45863" y="3209470"/>
            <a:ext cx="240169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04 · </a:t>
            </a:r>
            <a:r>
              <a:rPr lang="zh-CN" altLang="en-US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未来展望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745863" y="3029494"/>
            <a:ext cx="3240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745863" y="2301140"/>
            <a:ext cx="3240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745863" y="1572787"/>
            <a:ext cx="3240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DDA723F-CF31-4540-9A46-D6C10F467E60}"/>
              </a:ext>
            </a:extLst>
          </p:cNvPr>
          <p:cNvCxnSpPr/>
          <p:nvPr/>
        </p:nvCxnSpPr>
        <p:spPr>
          <a:xfrm>
            <a:off x="4745863" y="3710243"/>
            <a:ext cx="3240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9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352800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未来展望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5C37C0-A7D0-456D-94C9-3F851FE4F4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55" y="1371599"/>
            <a:ext cx="343305" cy="3433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EA92ED-1C04-40E7-AA8A-4BE0E6B6B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1661">
            <a:off x="4168166" y="1371598"/>
            <a:ext cx="343305" cy="3433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F5C81E9-F70C-4CE5-8B7B-80F200E60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776">
            <a:off x="7054223" y="1441347"/>
            <a:ext cx="343305" cy="34330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D11672-B111-47B8-86C4-84F8A601D8E3}"/>
              </a:ext>
            </a:extLst>
          </p:cNvPr>
          <p:cNvSpPr txBox="1"/>
          <p:nvPr/>
        </p:nvSpPr>
        <p:spPr>
          <a:xfrm>
            <a:off x="902240" y="2021464"/>
            <a:ext cx="16142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更复杂的</a:t>
            </a:r>
            <a:r>
              <a:rPr lang="zh-CN" altLang="zh-CN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和弦识别</a:t>
            </a:r>
            <a:endParaRPr lang="zh-CN" altLang="en-US" sz="1800" dirty="0"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F97145-73B2-459E-9D66-ED1D071F7229}"/>
              </a:ext>
            </a:extLst>
          </p:cNvPr>
          <p:cNvSpPr txBox="1"/>
          <p:nvPr/>
        </p:nvSpPr>
        <p:spPr>
          <a:xfrm>
            <a:off x="3004633" y="2021464"/>
            <a:ext cx="2642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更好的分类性能</a:t>
            </a:r>
            <a:endParaRPr lang="zh-CN" altLang="en-US" sz="1800" dirty="0"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DC8028-BB48-4BB2-9C45-B14BADE402FD}"/>
              </a:ext>
            </a:extLst>
          </p:cNvPr>
          <p:cNvSpPr txBox="1"/>
          <p:nvPr/>
        </p:nvSpPr>
        <p:spPr>
          <a:xfrm>
            <a:off x="6018102" y="2083020"/>
            <a:ext cx="2642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.AI</a:t>
            </a:r>
            <a:r>
              <a:rPr lang="zh-CN" altLang="en-US" sz="2000" dirty="0">
                <a:effectLst/>
                <a:latin typeface="华光行书_CNKI" panose="02000500000000000000" pitchFamily="2" charset="-122"/>
                <a:ea typeface="华光行书_CNKI" panose="02000500000000000000" pitchFamily="2" charset="-122"/>
                <a:cs typeface="Times New Roman" panose="02020603050405020304" pitchFamily="18" charset="0"/>
              </a:rPr>
              <a:t>辅助创作</a:t>
            </a:r>
            <a:endParaRPr lang="en-US" altLang="zh-CN" sz="2000" dirty="0">
              <a:effectLst/>
              <a:latin typeface="华光行书_CNKI" panose="02000500000000000000" pitchFamily="2" charset="-122"/>
              <a:ea typeface="华光行书_CNKI" panose="020005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2B2EFE-E2E6-4603-9B20-1AC1B2434D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33" y="1431359"/>
            <a:ext cx="3140534" cy="2084136"/>
          </a:xfrm>
          <a:prstGeom prst="rect">
            <a:avLst/>
          </a:prstGeom>
          <a:effectLst>
            <a:softEdge rad="812800"/>
          </a:effectLst>
        </p:spPr>
      </p:pic>
      <p:sp>
        <p:nvSpPr>
          <p:cNvPr id="4" name="PA_文本框 10"/>
          <p:cNvSpPr txBox="1"/>
          <p:nvPr>
            <p:custDataLst>
              <p:tags r:id="rId1"/>
            </p:custDataLst>
          </p:nvPr>
        </p:nvSpPr>
        <p:spPr>
          <a:xfrm>
            <a:off x="3322299" y="2179335"/>
            <a:ext cx="24994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rgbClr val="C00000"/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谢谢聆听</a:t>
            </a:r>
          </a:p>
        </p:txBody>
      </p:sp>
    </p:spTree>
    <p:extLst>
      <p:ext uri="{BB962C8B-B14F-4D97-AF65-F5344CB8AC3E}">
        <p14:creationId xmlns:p14="http://schemas.microsoft.com/office/powerpoint/2010/main" val="251661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E808695-F4BB-47DA-9219-74078D13BF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669" y="1913516"/>
            <a:ext cx="1569669" cy="1041671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5" name="图文框 4"/>
          <p:cNvSpPr/>
          <p:nvPr/>
        </p:nvSpPr>
        <p:spPr>
          <a:xfrm>
            <a:off x="1795111" y="1928994"/>
            <a:ext cx="5553777" cy="1041671"/>
          </a:xfrm>
          <a:prstGeom prst="frame">
            <a:avLst>
              <a:gd name="adj1" fmla="val 6559"/>
            </a:avLst>
          </a:prstGeom>
          <a:solidFill>
            <a:srgbClr val="DB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944E1A-907B-4339-B0E9-37478161D316}"/>
              </a:ext>
            </a:extLst>
          </p:cNvPr>
          <p:cNvSpPr txBox="1"/>
          <p:nvPr/>
        </p:nvSpPr>
        <p:spPr>
          <a:xfrm>
            <a:off x="3337559" y="2203520"/>
            <a:ext cx="32918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4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01 · </a:t>
            </a:r>
            <a:r>
              <a:rPr lang="zh-CN" altLang="en-US" sz="24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项目介绍</a:t>
            </a:r>
          </a:p>
        </p:txBody>
      </p:sp>
    </p:spTree>
    <p:extLst>
      <p:ext uri="{BB962C8B-B14F-4D97-AF65-F5344CB8AC3E}">
        <p14:creationId xmlns:p14="http://schemas.microsoft.com/office/powerpoint/2010/main" val="209829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352800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项目背景</a:t>
            </a:r>
          </a:p>
        </p:txBody>
      </p:sp>
      <p:pic>
        <p:nvPicPr>
          <p:cNvPr id="9" name="Picture 4" descr="C:\Users\114\Desktop\4e7019674b7959720d0000c2\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9782" y="1326800"/>
            <a:ext cx="1641033" cy="163938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sp>
        <p:nvSpPr>
          <p:cNvPr id="11" name="TextBox 1"/>
          <p:cNvSpPr txBox="1"/>
          <p:nvPr/>
        </p:nvSpPr>
        <p:spPr>
          <a:xfrm>
            <a:off x="995081" y="3078248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800" dirty="0">
                <a:solidFill>
                  <a:srgbClr val="3C0000"/>
                </a:solidFill>
              </a:rPr>
              <a:t>现有问题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059379" y="3424496"/>
            <a:ext cx="1566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12882" y="3078248"/>
            <a:ext cx="15696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800" dirty="0">
                <a:solidFill>
                  <a:srgbClr val="DB9665"/>
                </a:solidFill>
              </a:rPr>
              <a:t>智能尤克里里</a:t>
            </a:r>
          </a:p>
          <a:p>
            <a:endParaRPr lang="zh-CN" altLang="en-US" sz="1800" dirty="0">
              <a:solidFill>
                <a:srgbClr val="DB9665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777179" y="3424496"/>
            <a:ext cx="1566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5"/>
          <p:cNvSpPr txBox="1"/>
          <p:nvPr/>
        </p:nvSpPr>
        <p:spPr>
          <a:xfrm>
            <a:off x="6424483" y="3078248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800" dirty="0">
                <a:solidFill>
                  <a:srgbClr val="3C0000"/>
                </a:solidFill>
              </a:rPr>
              <a:t>现有音频软件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488780" y="3424496"/>
            <a:ext cx="1566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548168" y="3422844"/>
            <a:ext cx="25386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搭配物理硬件（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LED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简化学习过程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428093" y="3434744"/>
            <a:ext cx="1720827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和弦识别不够强大，缺少错误类型分类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489E6A-FA4D-4DC5-9317-BAABC961F893}"/>
              </a:ext>
            </a:extLst>
          </p:cNvPr>
          <p:cNvSpPr txBox="1"/>
          <p:nvPr/>
        </p:nvSpPr>
        <p:spPr>
          <a:xfrm>
            <a:off x="755838" y="3473912"/>
            <a:ext cx="2328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光行书_CNKI" panose="02000500000000000000" pitchFamily="2" charset="-122"/>
                <a:ea typeface="华光行书_CNKI" panose="02000500000000000000" pitchFamily="2" charset="-122"/>
              </a:rPr>
              <a:t>初学者在自学乐器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FC82827-3FC3-400A-8903-7508E9548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26" y="1214732"/>
            <a:ext cx="1866618" cy="18000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椭圆 18"/>
          <p:cNvSpPr/>
          <p:nvPr/>
        </p:nvSpPr>
        <p:spPr>
          <a:xfrm>
            <a:off x="4817477" y="1214733"/>
            <a:ext cx="616743" cy="6167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13" b="1" dirty="0">
                <a:solidFill>
                  <a:srgbClr val="DB9665"/>
                </a:solidFill>
                <a:latin typeface="+mn-ea"/>
              </a:rPr>
              <a:t>2</a:t>
            </a:r>
            <a:endParaRPr lang="zh-CN" altLang="en-US" sz="1013" b="1" dirty="0">
              <a:solidFill>
                <a:srgbClr val="DB9665"/>
              </a:solidFill>
              <a:latin typeface="+mn-ea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484BE15-4656-4044-A342-ADC853453227}"/>
              </a:ext>
            </a:extLst>
          </p:cNvPr>
          <p:cNvSpPr/>
          <p:nvPr/>
        </p:nvSpPr>
        <p:spPr>
          <a:xfrm>
            <a:off x="815340" y="1302484"/>
            <a:ext cx="1686084" cy="16880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013" b="1" dirty="0">
              <a:solidFill>
                <a:srgbClr val="3C0000"/>
              </a:solidFill>
              <a:latin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102777" y="1214735"/>
            <a:ext cx="616743" cy="6167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13" b="1" dirty="0">
                <a:solidFill>
                  <a:srgbClr val="3C0000"/>
                </a:solidFill>
                <a:latin typeface="+mn-ea"/>
              </a:rPr>
              <a:t>1</a:t>
            </a:r>
            <a:endParaRPr lang="zh-CN" altLang="en-US" sz="1013" b="1" dirty="0">
              <a:solidFill>
                <a:srgbClr val="3C0000"/>
              </a:solidFill>
              <a:latin typeface="+mn-ea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42388AE-4236-4EA0-A21A-6BF220344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19" y="1701285"/>
            <a:ext cx="888725" cy="888725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BF88E9D7-E39F-4D26-B7A2-F5C9B24BC6B3}"/>
              </a:ext>
            </a:extLst>
          </p:cNvPr>
          <p:cNvSpPr/>
          <p:nvPr/>
        </p:nvSpPr>
        <p:spPr>
          <a:xfrm>
            <a:off x="6248399" y="1301640"/>
            <a:ext cx="1686084" cy="16880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013" b="1" dirty="0">
              <a:solidFill>
                <a:srgbClr val="3C0000"/>
              </a:solidFill>
              <a:latin typeface="+mn-ea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CDE31E2-34E2-4EAE-8914-683C9D758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66" y="1692545"/>
            <a:ext cx="1012909" cy="1012909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7532177" y="1214735"/>
            <a:ext cx="616743" cy="6167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13" b="1" dirty="0">
                <a:solidFill>
                  <a:srgbClr val="3C0000"/>
                </a:solidFill>
                <a:latin typeface="+mn-ea"/>
              </a:rPr>
              <a:t>3</a:t>
            </a:r>
            <a:endParaRPr lang="zh-CN" altLang="en-US" sz="1013" b="1" dirty="0">
              <a:solidFill>
                <a:srgbClr val="3C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48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352800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项目功能</a:t>
            </a:r>
          </a:p>
        </p:txBody>
      </p:sp>
      <p:sp>
        <p:nvSpPr>
          <p:cNvPr id="402" name="文本框 401">
            <a:extLst>
              <a:ext uri="{FF2B5EF4-FFF2-40B4-BE49-F238E27FC236}">
                <a16:creationId xmlns:a16="http://schemas.microsoft.com/office/drawing/2014/main" id="{5BFC0973-4E46-4FC9-A0FA-D5BA81A7BB5C}"/>
              </a:ext>
            </a:extLst>
          </p:cNvPr>
          <p:cNvSpPr txBox="1"/>
          <p:nvPr/>
        </p:nvSpPr>
        <p:spPr>
          <a:xfrm>
            <a:off x="4745862" y="1072018"/>
            <a:ext cx="295279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01 · </a:t>
            </a:r>
            <a:r>
              <a:rPr lang="zh-CN" altLang="en-US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单音音高识别</a:t>
            </a:r>
          </a:p>
        </p:txBody>
      </p:sp>
      <p:sp>
        <p:nvSpPr>
          <p:cNvPr id="403" name="文本框 402">
            <a:extLst>
              <a:ext uri="{FF2B5EF4-FFF2-40B4-BE49-F238E27FC236}">
                <a16:creationId xmlns:a16="http://schemas.microsoft.com/office/drawing/2014/main" id="{AC6415CD-721A-4294-A0BF-99E3609BB468}"/>
              </a:ext>
            </a:extLst>
          </p:cNvPr>
          <p:cNvSpPr txBox="1"/>
          <p:nvPr/>
        </p:nvSpPr>
        <p:spPr>
          <a:xfrm>
            <a:off x="4745863" y="1764788"/>
            <a:ext cx="240169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02 · </a:t>
            </a:r>
            <a:r>
              <a:rPr lang="zh-CN" altLang="en-US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和弦识别</a:t>
            </a:r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6BC41C70-34E2-4918-B193-A4FED6A083B1}"/>
              </a:ext>
            </a:extLst>
          </p:cNvPr>
          <p:cNvSpPr txBox="1"/>
          <p:nvPr/>
        </p:nvSpPr>
        <p:spPr>
          <a:xfrm>
            <a:off x="4745862" y="2457568"/>
            <a:ext cx="394585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03 · </a:t>
            </a:r>
            <a:r>
              <a:rPr lang="zh-CN" altLang="en-US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多音（长乐句）识别</a:t>
            </a:r>
          </a:p>
        </p:txBody>
      </p:sp>
      <p:sp>
        <p:nvSpPr>
          <p:cNvPr id="405" name="文本框 404">
            <a:extLst>
              <a:ext uri="{FF2B5EF4-FFF2-40B4-BE49-F238E27FC236}">
                <a16:creationId xmlns:a16="http://schemas.microsoft.com/office/drawing/2014/main" id="{CE1277C4-0C84-495F-9CAA-BA58DD980AC4}"/>
              </a:ext>
            </a:extLst>
          </p:cNvPr>
          <p:cNvSpPr txBox="1"/>
          <p:nvPr/>
        </p:nvSpPr>
        <p:spPr>
          <a:xfrm>
            <a:off x="4745862" y="3209470"/>
            <a:ext cx="3424743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04 · </a:t>
            </a:r>
            <a:r>
              <a:rPr lang="zh-CN" altLang="en-US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错误类型识别</a:t>
            </a:r>
          </a:p>
        </p:txBody>
      </p:sp>
      <p:cxnSp>
        <p:nvCxnSpPr>
          <p:cNvPr id="406" name="直接连接符 405">
            <a:extLst>
              <a:ext uri="{FF2B5EF4-FFF2-40B4-BE49-F238E27FC236}">
                <a16:creationId xmlns:a16="http://schemas.microsoft.com/office/drawing/2014/main" id="{607ED58B-0021-4DC6-BFB0-F9C17BCEF9F0}"/>
              </a:ext>
            </a:extLst>
          </p:cNvPr>
          <p:cNvCxnSpPr/>
          <p:nvPr/>
        </p:nvCxnSpPr>
        <p:spPr>
          <a:xfrm>
            <a:off x="4745863" y="3029494"/>
            <a:ext cx="3240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接连接符 406">
            <a:extLst>
              <a:ext uri="{FF2B5EF4-FFF2-40B4-BE49-F238E27FC236}">
                <a16:creationId xmlns:a16="http://schemas.microsoft.com/office/drawing/2014/main" id="{C35ECC00-F74E-4C76-AA10-99E3D988FBC6}"/>
              </a:ext>
            </a:extLst>
          </p:cNvPr>
          <p:cNvCxnSpPr/>
          <p:nvPr/>
        </p:nvCxnSpPr>
        <p:spPr>
          <a:xfrm>
            <a:off x="4745863" y="2301140"/>
            <a:ext cx="3240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>
            <a:extLst>
              <a:ext uri="{FF2B5EF4-FFF2-40B4-BE49-F238E27FC236}">
                <a16:creationId xmlns:a16="http://schemas.microsoft.com/office/drawing/2014/main" id="{82B6605B-BE0E-4877-BBB6-394E2B00BBA2}"/>
              </a:ext>
            </a:extLst>
          </p:cNvPr>
          <p:cNvCxnSpPr/>
          <p:nvPr/>
        </p:nvCxnSpPr>
        <p:spPr>
          <a:xfrm>
            <a:off x="4745863" y="1572787"/>
            <a:ext cx="3240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433C1187-DC80-4F54-893D-030338AF3177}"/>
              </a:ext>
            </a:extLst>
          </p:cNvPr>
          <p:cNvCxnSpPr/>
          <p:nvPr/>
        </p:nvCxnSpPr>
        <p:spPr>
          <a:xfrm>
            <a:off x="4745863" y="3710243"/>
            <a:ext cx="3240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文本框 409">
            <a:extLst>
              <a:ext uri="{FF2B5EF4-FFF2-40B4-BE49-F238E27FC236}">
                <a16:creationId xmlns:a16="http://schemas.microsoft.com/office/drawing/2014/main" id="{0EA9B139-5281-4AFD-B3B6-2291020341DE}"/>
              </a:ext>
            </a:extLst>
          </p:cNvPr>
          <p:cNvSpPr txBox="1"/>
          <p:nvPr/>
        </p:nvSpPr>
        <p:spPr>
          <a:xfrm>
            <a:off x="4745862" y="3897269"/>
            <a:ext cx="2874138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05 · AI</a:t>
            </a:r>
            <a:r>
              <a:rPr lang="zh-CN" altLang="en-US" sz="21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辅助谱曲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1B6285-DDF6-40EC-B50D-DE0D324F1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60" y="815928"/>
            <a:ext cx="2040521" cy="36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8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352800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应用场景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3E1F1EE-C9B3-440A-A424-6154A7173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2" y="311453"/>
            <a:ext cx="8181434" cy="452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E808695-F4BB-47DA-9219-74078D13BF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669" y="1913516"/>
            <a:ext cx="1569669" cy="1041671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5" name="图文框 4"/>
          <p:cNvSpPr/>
          <p:nvPr/>
        </p:nvSpPr>
        <p:spPr>
          <a:xfrm>
            <a:off x="1795111" y="1928994"/>
            <a:ext cx="5553777" cy="1041671"/>
          </a:xfrm>
          <a:prstGeom prst="frame">
            <a:avLst>
              <a:gd name="adj1" fmla="val 6559"/>
            </a:avLst>
          </a:prstGeom>
          <a:solidFill>
            <a:srgbClr val="DB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944E1A-907B-4339-B0E9-37478161D316}"/>
              </a:ext>
            </a:extLst>
          </p:cNvPr>
          <p:cNvSpPr txBox="1"/>
          <p:nvPr/>
        </p:nvSpPr>
        <p:spPr>
          <a:xfrm>
            <a:off x="3337559" y="2203520"/>
            <a:ext cx="32918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altLang="zh-CN" sz="24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02 · </a:t>
            </a:r>
            <a:r>
              <a:rPr lang="zh-CN" altLang="en-US" sz="2400" b="1" kern="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华光行书_CNKI" panose="02000500000000000000" pitchFamily="2" charset="-122"/>
                <a:ea typeface="华光行书_CNKI" panose="02000500000000000000" pitchFamily="2" charset="-122"/>
              </a:rPr>
              <a:t>项目实现</a:t>
            </a:r>
          </a:p>
        </p:txBody>
      </p:sp>
    </p:spTree>
    <p:extLst>
      <p:ext uri="{BB962C8B-B14F-4D97-AF65-F5344CB8AC3E}">
        <p14:creationId xmlns:p14="http://schemas.microsoft.com/office/powerpoint/2010/main" val="151895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352800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1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）音频切割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1239C8A-3596-428A-8AC3-BE1792832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53" y="3845247"/>
            <a:ext cx="4186892" cy="5209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6EC32B-8C6A-46C9-B6FB-B9942C07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066" y="901361"/>
            <a:ext cx="3606460" cy="2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366713" y="385874"/>
            <a:ext cx="8410575" cy="4414726"/>
          </a:xfrm>
          <a:prstGeom prst="frame">
            <a:avLst>
              <a:gd name="adj1" fmla="val 16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5" name="直角三角形 4"/>
          <p:cNvSpPr/>
          <p:nvPr/>
        </p:nvSpPr>
        <p:spPr>
          <a:xfrm>
            <a:off x="6248400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直角三角形 5"/>
          <p:cNvSpPr/>
          <p:nvPr/>
        </p:nvSpPr>
        <p:spPr>
          <a:xfrm flipH="1">
            <a:off x="2811066" y="237031"/>
            <a:ext cx="84535" cy="14884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矩形 6"/>
          <p:cNvSpPr/>
          <p:nvPr/>
        </p:nvSpPr>
        <p:spPr>
          <a:xfrm>
            <a:off x="2895600" y="237031"/>
            <a:ext cx="3352800" cy="369059"/>
          </a:xfrm>
          <a:prstGeom prst="rect">
            <a:avLst/>
          </a:prstGeom>
          <a:solidFill>
            <a:srgbClr val="C80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22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895599" y="234616"/>
            <a:ext cx="3352800" cy="37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2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）单音识别</a:t>
            </a:r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-</a:t>
            </a:r>
            <a:r>
              <a:rPr lang="zh-CN" altLang="en-US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基于</a:t>
            </a:r>
            <a:r>
              <a:rPr lang="en-US" altLang="zh-CN" dirty="0">
                <a:latin typeface="华光行书_CNKI" panose="02000500000000000000" pitchFamily="2" charset="-122"/>
                <a:ea typeface="华光行书_CNKI" panose="02000500000000000000" pitchFamily="2" charset="-122"/>
              </a:rPr>
              <a:t>DSP</a:t>
            </a:r>
            <a:endParaRPr lang="zh-CN" altLang="en-US" dirty="0">
              <a:latin typeface="华光行书_CNKI" panose="02000500000000000000" pitchFamily="2" charset="-122"/>
              <a:ea typeface="华光行书_CNKI" panose="02000500000000000000" pitchFamily="2" charset="-122"/>
            </a:endParaRPr>
          </a:p>
        </p:txBody>
      </p:sp>
      <p:cxnSp>
        <p:nvCxnSpPr>
          <p:cNvPr id="12" name="Straight Connector 12"/>
          <p:cNvCxnSpPr/>
          <p:nvPr/>
        </p:nvCxnSpPr>
        <p:spPr>
          <a:xfrm>
            <a:off x="936766" y="754347"/>
            <a:ext cx="0" cy="326999"/>
          </a:xfrm>
          <a:prstGeom prst="line">
            <a:avLst/>
          </a:prstGeom>
          <a:ln w="2540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1"/>
          <p:cNvCxnSpPr/>
          <p:nvPr/>
        </p:nvCxnSpPr>
        <p:spPr>
          <a:xfrm>
            <a:off x="6001278" y="754347"/>
            <a:ext cx="0" cy="326999"/>
          </a:xfrm>
          <a:prstGeom prst="line">
            <a:avLst/>
          </a:prstGeom>
          <a:ln w="2540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4E0A1AA-2D67-4D26-A6A6-6915EF3F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25" y="2098314"/>
            <a:ext cx="6226337" cy="25003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B5C9F5-4B0F-498C-AD2F-3F005D201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25" y="737298"/>
            <a:ext cx="6772546" cy="13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</TotalTime>
  <Words>291</Words>
  <Application>Microsoft Office PowerPoint</Application>
  <PresentationFormat>全屏显示(16:9)</PresentationFormat>
  <Paragraphs>67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华光行书_CNKI</vt:lpstr>
      <vt:lpstr>Alien Encounters</vt:lpstr>
      <vt:lpstr>Arial</vt:lpstr>
      <vt:lpstr>Calibri</vt:lpstr>
      <vt:lpstr>Calibri Light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炫彩水彩</dc:title>
  <dc:creator>第一PPT</dc:creator>
  <cp:keywords>www.1ppt.com</cp:keywords>
  <dc:description>www.1ppt.com</dc:description>
  <cp:lastModifiedBy>冯 韵菱</cp:lastModifiedBy>
  <cp:revision>121</cp:revision>
  <dcterms:created xsi:type="dcterms:W3CDTF">2017-04-14T13:54:00Z</dcterms:created>
  <dcterms:modified xsi:type="dcterms:W3CDTF">2020-12-14T12:09:28Z</dcterms:modified>
</cp:coreProperties>
</file>